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67" r:id="rId3"/>
    <p:sldId id="273" r:id="rId4"/>
    <p:sldId id="258" r:id="rId5"/>
    <p:sldId id="268" r:id="rId6"/>
    <p:sldId id="260" r:id="rId7"/>
    <p:sldId id="259" r:id="rId8"/>
    <p:sldId id="274" r:id="rId9"/>
    <p:sldId id="264" r:id="rId10"/>
    <p:sldId id="269" r:id="rId11"/>
    <p:sldId id="270"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E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4B1BD3-3FC4-4F84-902D-CEB9FEBFA43C}" v="307" dt="2022-08-24T18:21:58.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85" d="100"/>
          <a:sy n="85" d="100"/>
        </p:scale>
        <p:origin x="34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30EA680-D336-4FF7-8B7A-9848BB0A1C32}" type="slidenum">
              <a:rPr lang="en-US" smtClean="0"/>
              <a:t>‹#›</a:t>
            </a:fld>
            <a:endParaRPr lang="en-US"/>
          </a:p>
        </p:txBody>
      </p:sp>
    </p:spTree>
    <p:extLst>
      <p:ext uri="{BB962C8B-B14F-4D97-AF65-F5344CB8AC3E}">
        <p14:creationId xmlns:p14="http://schemas.microsoft.com/office/powerpoint/2010/main" val="2126482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82435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4748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24768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30EA680-D336-4FF7-8B7A-9848BB0A1C32}" type="slidenum">
              <a:rPr lang="en-US" smtClean="0"/>
              <a:t>‹#›</a:t>
            </a:fld>
            <a:endParaRPr lang="en-US"/>
          </a:p>
        </p:txBody>
      </p:sp>
    </p:spTree>
    <p:extLst>
      <p:ext uri="{BB962C8B-B14F-4D97-AF65-F5344CB8AC3E}">
        <p14:creationId xmlns:p14="http://schemas.microsoft.com/office/powerpoint/2010/main" val="1443846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9001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3511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69849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7349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629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36013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46CE7D5-CF57-46EF-B807-FDD0502418D4}" type="datetimeFigureOut">
              <a:rPr lang="en-US" smtClean="0"/>
              <a:t>9/27/2022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25779026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gif"/><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www.studocu.com/in/document/dr-apj-abdul-kalam%20technical-university/btech/mini-project-report/29935835" TargetMode="Externa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hyperlink" Target="https://ieeexplore.ieee.org/document/862807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50735" y="1614482"/>
            <a:ext cx="7449672" cy="2347919"/>
          </a:xfrm>
        </p:spPr>
        <p:txBody>
          <a:bodyPr>
            <a:normAutofit/>
          </a:bodyPr>
          <a:lstStyle/>
          <a:p>
            <a:pPr algn="ctr"/>
            <a:r>
              <a:rPr lang="en-US" sz="72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ea typeface="+mj-lt"/>
                <a:cs typeface="+mj-lt"/>
              </a:rPr>
              <a:t>PERSONAL BUDGETING APP</a:t>
            </a:r>
            <a:endParaRPr lang="en-US" sz="36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ubtitle 2"/>
          <p:cNvSpPr>
            <a:spLocks noGrp="1"/>
          </p:cNvSpPr>
          <p:nvPr>
            <p:ph type="subTitle" idx="1"/>
          </p:nvPr>
        </p:nvSpPr>
        <p:spPr>
          <a:xfrm>
            <a:off x="3200400" y="4491581"/>
            <a:ext cx="6060141" cy="1573921"/>
          </a:xfrm>
        </p:spPr>
        <p:txBody>
          <a:bodyPr vert="horz" lIns="91440" tIns="45720" rIns="91440" bIns="45720" rtlCol="0">
            <a:normAutofit/>
          </a:bodyPr>
          <a:lstStyle/>
          <a:p>
            <a:pPr algn="ctr"/>
            <a:r>
              <a:rPr lang="en-US" sz="2800" dirty="0">
                <a:ln w="13462">
                  <a:solidFill>
                    <a:schemeClr val="bg1"/>
                  </a:solidFill>
                  <a:prstDash val="solid"/>
                </a:ln>
                <a:solidFill>
                  <a:schemeClr val="bg1"/>
                </a:solidFill>
                <a:effectLst>
                  <a:outerShdw dist="38100" dir="2700000" algn="bl" rotWithShape="0">
                    <a:schemeClr val="accent5"/>
                  </a:outerShdw>
                </a:effectLst>
                <a:cs typeface="Calibri"/>
              </a:rPr>
              <a:t>MOBILE PRGORAMMING FINAL PROJECT REVIEW</a:t>
            </a:r>
          </a:p>
          <a:p>
            <a:pPr algn="ctr"/>
            <a:r>
              <a:rPr lang="en-US" sz="2400" dirty="0">
                <a:ln w="13462">
                  <a:solidFill>
                    <a:schemeClr val="bg1"/>
                  </a:solidFill>
                  <a:prstDash val="solid"/>
                </a:ln>
                <a:solidFill>
                  <a:schemeClr val="bg1"/>
                </a:solidFill>
              </a:rPr>
              <a:t>Date= 29/9/2022</a:t>
            </a:r>
          </a:p>
        </p:txBody>
      </p:sp>
      <p:sp>
        <p:nvSpPr>
          <p:cNvPr id="7" name="TextBox 6">
            <a:extLst>
              <a:ext uri="{FF2B5EF4-FFF2-40B4-BE49-F238E27FC236}">
                <a16:creationId xmlns:a16="http://schemas.microsoft.com/office/drawing/2014/main" id="{FC1B6EF5-FC92-415F-C152-DAA2C54610F3}"/>
              </a:ext>
            </a:extLst>
          </p:cNvPr>
          <p:cNvSpPr txBox="1"/>
          <p:nvPr/>
        </p:nvSpPr>
        <p:spPr>
          <a:xfrm>
            <a:off x="8095130" y="5513290"/>
            <a:ext cx="4096870" cy="1323439"/>
          </a:xfrm>
          <a:prstGeom prst="rect">
            <a:avLst/>
          </a:prstGeom>
          <a:solidFill>
            <a:schemeClr val="accent5">
              <a:lumMod val="60000"/>
              <a:lumOff val="40000"/>
            </a:schemeClr>
          </a:solidFill>
          <a:ln/>
          <a:effectLst>
            <a:softEdge rad="31750"/>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tx1"/>
                </a:solidFill>
                <a:cs typeface="Calibri"/>
              </a:rPr>
              <a:t>PRESENTED BY:</a:t>
            </a:r>
          </a:p>
          <a:p>
            <a:r>
              <a:rPr lang="en-US" sz="1600" b="1" dirty="0">
                <a:solidFill>
                  <a:schemeClr val="tx1"/>
                </a:solidFill>
                <a:cs typeface="Calibri"/>
              </a:rPr>
              <a:t>AVANTIKA             (ENG20CA0005)</a:t>
            </a:r>
            <a:endParaRPr lang="en-US" sz="1600" b="1" dirty="0">
              <a:solidFill>
                <a:schemeClr val="tx1"/>
              </a:solidFill>
            </a:endParaRPr>
          </a:p>
          <a:p>
            <a:r>
              <a:rPr lang="en-US" sz="1600" b="1" dirty="0">
                <a:solidFill>
                  <a:schemeClr val="tx1"/>
                </a:solidFill>
                <a:cs typeface="Calibri"/>
              </a:rPr>
              <a:t>NANDINI GARG   (ENG20CA0023)</a:t>
            </a:r>
          </a:p>
          <a:p>
            <a:r>
              <a:rPr lang="en-US" sz="1600" b="1" dirty="0">
                <a:solidFill>
                  <a:schemeClr val="tx1"/>
                </a:solidFill>
                <a:cs typeface="Calibri"/>
              </a:rPr>
              <a:t>PRATIK RAJ           (ENG20CA0026)</a:t>
            </a:r>
          </a:p>
          <a:p>
            <a:r>
              <a:rPr lang="en-US" sz="1600" b="1" dirty="0">
                <a:solidFill>
                  <a:schemeClr val="tx1"/>
                </a:solidFill>
                <a:cs typeface="Calibri"/>
              </a:rPr>
              <a:t>SHREYA JAISWAL (ENG20CA0042)</a:t>
            </a:r>
          </a:p>
        </p:txBody>
      </p:sp>
      <p:pic>
        <p:nvPicPr>
          <p:cNvPr id="4" name="Picture 3">
            <a:extLst>
              <a:ext uri="{FF2B5EF4-FFF2-40B4-BE49-F238E27FC236}">
                <a16:creationId xmlns:a16="http://schemas.microsoft.com/office/drawing/2014/main" id="{2DFAF486-61F8-BAC5-FB3D-0D4E099350E7}"/>
              </a:ext>
            </a:extLst>
          </p:cNvPr>
          <p:cNvPicPr>
            <a:picLocks noChangeAspect="1"/>
          </p:cNvPicPr>
          <p:nvPr/>
        </p:nvPicPr>
        <p:blipFill rotWithShape="1">
          <a:blip r:embed="rId2">
            <a:extLst>
              <a:ext uri="{28A0092B-C50C-407E-A947-70E740481C1C}">
                <a14:useLocalDpi xmlns:a14="http://schemas.microsoft.com/office/drawing/2010/main" val="0"/>
              </a:ext>
            </a:extLst>
          </a:blip>
          <a:srcRect t="30283" b="26275"/>
          <a:stretch/>
        </p:blipFill>
        <p:spPr>
          <a:xfrm>
            <a:off x="4331562" y="458791"/>
            <a:ext cx="3087711" cy="768928"/>
          </a:xfrm>
          <a:prstGeom prst="rect">
            <a:avLst/>
          </a:prstGeom>
        </p:spPr>
      </p:pic>
      <p:pic>
        <p:nvPicPr>
          <p:cNvPr id="6" name="Picture 5">
            <a:extLst>
              <a:ext uri="{FF2B5EF4-FFF2-40B4-BE49-F238E27FC236}">
                <a16:creationId xmlns:a16="http://schemas.microsoft.com/office/drawing/2014/main" id="{BB1C8218-AC28-0F5C-29C5-A6DF24C38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116" y="3995907"/>
            <a:ext cx="1247611" cy="1247611"/>
          </a:xfrm>
          <a:prstGeom prst="ellipse">
            <a:avLst/>
          </a:prstGeom>
          <a:solidFill>
            <a:schemeClr val="tx1"/>
          </a:solidFill>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B803-A666-E7C0-EF0E-B4F494D7A1E5}"/>
              </a:ext>
            </a:extLst>
          </p:cNvPr>
          <p:cNvSpPr>
            <a:spLocks noGrp="1"/>
          </p:cNvSpPr>
          <p:nvPr>
            <p:ph type="title"/>
          </p:nvPr>
        </p:nvSpPr>
        <p:spPr>
          <a:xfrm>
            <a:off x="535848" y="1"/>
            <a:ext cx="11656152" cy="935506"/>
          </a:xfrm>
        </p:spPr>
        <p:txBody>
          <a:bodyPr>
            <a:normAutofit/>
          </a:bodyPr>
          <a:lstStyle/>
          <a:p>
            <a:pPr algn="ctr"/>
            <a:r>
              <a:rPr lang="en-US" sz="4000" b="1" u="sng" dirty="0"/>
              <a:t>IMPLEMENTATION OF THE APP</a:t>
            </a:r>
          </a:p>
        </p:txBody>
      </p:sp>
      <p:pic>
        <p:nvPicPr>
          <p:cNvPr id="3" name="budget manager app">
            <a:hlinkClick r:id="" action="ppaction://media"/>
            <a:extLst>
              <a:ext uri="{FF2B5EF4-FFF2-40B4-BE49-F238E27FC236}">
                <a16:creationId xmlns:a16="http://schemas.microsoft.com/office/drawing/2014/main" id="{B2DBBF68-1EAB-9A1C-223F-46F9351C6B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07243" y="935507"/>
            <a:ext cx="3377514" cy="5826993"/>
          </a:xfrm>
          <a:prstGeom prst="rect">
            <a:avLst/>
          </a:prstGeom>
        </p:spPr>
      </p:pic>
      <p:pic>
        <p:nvPicPr>
          <p:cNvPr id="8194" name="Picture 2" descr="Adding gif image in an ImageView in android - Stack Overflow">
            <a:extLst>
              <a:ext uri="{FF2B5EF4-FFF2-40B4-BE49-F238E27FC236}">
                <a16:creationId xmlns:a16="http://schemas.microsoft.com/office/drawing/2014/main" id="{603BAAE9-7EC6-EC8B-5BC4-75072627EA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965" y="2147804"/>
            <a:ext cx="3163187" cy="297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0290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CE6A-D1CE-0E60-2292-16F37639149E}"/>
              </a:ext>
            </a:extLst>
          </p:cNvPr>
          <p:cNvSpPr>
            <a:spLocks noGrp="1"/>
          </p:cNvSpPr>
          <p:nvPr>
            <p:ph type="title"/>
          </p:nvPr>
        </p:nvSpPr>
        <p:spPr>
          <a:xfrm>
            <a:off x="913774" y="250964"/>
            <a:ext cx="10364451" cy="1116765"/>
          </a:xfrm>
        </p:spPr>
        <p:txBody>
          <a:bodyPr/>
          <a:lstStyle/>
          <a:p>
            <a:r>
              <a:rPr lang="en-US" b="1" dirty="0"/>
              <a:t>CONCLUSION</a:t>
            </a:r>
          </a:p>
        </p:txBody>
      </p:sp>
      <p:sp>
        <p:nvSpPr>
          <p:cNvPr id="4" name="TextBox 3">
            <a:extLst>
              <a:ext uri="{FF2B5EF4-FFF2-40B4-BE49-F238E27FC236}">
                <a16:creationId xmlns:a16="http://schemas.microsoft.com/office/drawing/2014/main" id="{2A40A53E-989B-1A3E-73C6-AEF3CCE44B12}"/>
              </a:ext>
            </a:extLst>
          </p:cNvPr>
          <p:cNvSpPr txBox="1"/>
          <p:nvPr/>
        </p:nvSpPr>
        <p:spPr>
          <a:xfrm>
            <a:off x="693682" y="1269118"/>
            <a:ext cx="10584543" cy="2554545"/>
          </a:xfrm>
          <a:prstGeom prst="rect">
            <a:avLst/>
          </a:prstGeom>
          <a:noFill/>
        </p:spPr>
        <p:txBody>
          <a:bodyPr wrap="square">
            <a:spAutoFit/>
          </a:bodyPr>
          <a:lstStyle/>
          <a:p>
            <a:pPr algn="ctr"/>
            <a:r>
              <a:rPr lang="en-US" sz="2000" b="0" i="0" dirty="0">
                <a:solidFill>
                  <a:srgbClr val="000000"/>
                </a:solidFill>
                <a:effectLst/>
              </a:rPr>
              <a:t>After making this application we assure that this application will help its users to manage</a:t>
            </a:r>
          </a:p>
          <a:p>
            <a:pPr algn="ctr"/>
            <a:r>
              <a:rPr lang="en-US" sz="2000" b="0" i="0" dirty="0">
                <a:solidFill>
                  <a:srgbClr val="000000"/>
                </a:solidFill>
                <a:effectLst/>
              </a:rPr>
              <a:t>the cost of their daily expenditure. It will guide them and make them aware about their</a:t>
            </a:r>
          </a:p>
          <a:p>
            <a:pPr algn="ctr"/>
            <a:r>
              <a:rPr lang="en-US" sz="2000" b="0" i="0" dirty="0">
                <a:solidFill>
                  <a:srgbClr val="000000"/>
                </a:solidFill>
                <a:effectLst/>
              </a:rPr>
              <a:t>daily expenses. It will prove to be helpful for the people who are frustrated with their daily</a:t>
            </a:r>
          </a:p>
          <a:p>
            <a:pPr algn="ctr"/>
            <a:r>
              <a:rPr lang="en-US" sz="2000" b="0" i="0" dirty="0">
                <a:solidFill>
                  <a:srgbClr val="000000"/>
                </a:solidFill>
                <a:effectLst/>
              </a:rPr>
              <a:t>budget management, irritated because of the amount of expenses and wish to manage</a:t>
            </a:r>
          </a:p>
          <a:p>
            <a:pPr algn="ctr"/>
            <a:r>
              <a:rPr lang="en-US" sz="2000" b="0" i="0" dirty="0">
                <a:solidFill>
                  <a:srgbClr val="000000"/>
                </a:solidFill>
                <a:effectLst/>
              </a:rPr>
              <a:t>money and to preserve the record of their daily cost which may be useful to change their</a:t>
            </a:r>
          </a:p>
          <a:p>
            <a:pPr algn="ctr"/>
            <a:r>
              <a:rPr lang="en-US" sz="2000" b="0" i="0" dirty="0">
                <a:solidFill>
                  <a:srgbClr val="000000"/>
                </a:solidFill>
                <a:effectLst/>
              </a:rPr>
              <a:t>way of spending money. In short, this application will help its users to overcome the</a:t>
            </a:r>
          </a:p>
          <a:p>
            <a:pPr algn="ctr"/>
            <a:r>
              <a:rPr lang="en-US" sz="2000" b="0" i="0" dirty="0">
                <a:solidFill>
                  <a:srgbClr val="000000"/>
                </a:solidFill>
                <a:effectLst/>
              </a:rPr>
              <a:t>wastage of money.</a:t>
            </a:r>
          </a:p>
        </p:txBody>
      </p:sp>
      <p:sp>
        <p:nvSpPr>
          <p:cNvPr id="3" name="Title 1">
            <a:extLst>
              <a:ext uri="{FF2B5EF4-FFF2-40B4-BE49-F238E27FC236}">
                <a16:creationId xmlns:a16="http://schemas.microsoft.com/office/drawing/2014/main" id="{49738705-511B-7C3B-A944-F11CEE7F3567}"/>
              </a:ext>
            </a:extLst>
          </p:cNvPr>
          <p:cNvSpPr txBox="1">
            <a:spLocks/>
          </p:cNvSpPr>
          <p:nvPr/>
        </p:nvSpPr>
        <p:spPr>
          <a:xfrm>
            <a:off x="913774" y="3658138"/>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b="1" dirty="0"/>
              <a:t>REFERENCES </a:t>
            </a:r>
          </a:p>
        </p:txBody>
      </p:sp>
      <p:sp>
        <p:nvSpPr>
          <p:cNvPr id="5" name="TextBox 4">
            <a:extLst>
              <a:ext uri="{FF2B5EF4-FFF2-40B4-BE49-F238E27FC236}">
                <a16:creationId xmlns:a16="http://schemas.microsoft.com/office/drawing/2014/main" id="{F6B369B0-472D-7537-10A0-78DCB8C481F2}"/>
              </a:ext>
            </a:extLst>
          </p:cNvPr>
          <p:cNvSpPr txBox="1"/>
          <p:nvPr/>
        </p:nvSpPr>
        <p:spPr>
          <a:xfrm>
            <a:off x="693682" y="4841817"/>
            <a:ext cx="9689065" cy="1200329"/>
          </a:xfrm>
          <a:prstGeom prst="rect">
            <a:avLst/>
          </a:prstGeom>
          <a:noFill/>
        </p:spPr>
        <p:txBody>
          <a:bodyPr wrap="square">
            <a:spAutoFit/>
          </a:bodyPr>
          <a:lstStyle/>
          <a:p>
            <a:pPr marL="342900" indent="-342900">
              <a:buAutoNum type="arabicPeriod"/>
            </a:pPr>
            <a:r>
              <a:rPr lang="en-US" dirty="0">
                <a:hlinkClick r:id="rId3"/>
              </a:rPr>
              <a:t>https://www.studocu.com/in/document/dr-apj-abdul-kalam technical-university/btech/mini-project-report/29935835</a:t>
            </a:r>
            <a:endParaRPr lang="en-US" dirty="0"/>
          </a:p>
          <a:p>
            <a:pPr marL="342900" indent="-342900">
              <a:buAutoNum type="arabicPeriod"/>
            </a:pPr>
            <a:r>
              <a:rPr lang="en-US" dirty="0">
                <a:hlinkClick r:id="rId4"/>
              </a:rPr>
              <a:t>https://ieeexplore.ieee.org/document/8628070</a:t>
            </a:r>
            <a:endParaRPr lang="en-US" dirty="0"/>
          </a:p>
          <a:p>
            <a:pPr marL="342900" indent="-342900">
              <a:buAutoNum type="arabicPeriod"/>
            </a:pPr>
            <a:endParaRPr lang="en-US" dirty="0"/>
          </a:p>
        </p:txBody>
      </p:sp>
    </p:spTree>
    <p:extLst>
      <p:ext uri="{BB962C8B-B14F-4D97-AF65-F5344CB8AC3E}">
        <p14:creationId xmlns:p14="http://schemas.microsoft.com/office/powerpoint/2010/main" val="953570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D1E0EC-CD52-310E-53AE-DA7D81D4A0A6}"/>
              </a:ext>
            </a:extLst>
          </p:cNvPr>
          <p:cNvSpPr txBox="1"/>
          <p:nvPr/>
        </p:nvSpPr>
        <p:spPr>
          <a:xfrm>
            <a:off x="670560" y="1381761"/>
            <a:ext cx="10775206" cy="1323439"/>
          </a:xfrm>
          <a:prstGeom prst="rect">
            <a:avLst/>
          </a:prstGeom>
          <a:noFill/>
        </p:spPr>
        <p:txBody>
          <a:bodyPr wrap="square" rtlCol="0">
            <a:spAutoFit/>
          </a:bodyPr>
          <a:lstStyle/>
          <a:p>
            <a:pPr algn="ctr"/>
            <a:r>
              <a:rPr lang="en-IN" sz="8000" dirty="0">
                <a:solidFill>
                  <a:schemeClr val="bg1"/>
                </a:solidFill>
                <a:latin typeface="Algerian" panose="04020705040A02060702" pitchFamily="82" charset="0"/>
              </a:rPr>
              <a:t>Thank You</a:t>
            </a:r>
            <a:endParaRPr lang="en-IN" dirty="0">
              <a:solidFill>
                <a:schemeClr val="bg1"/>
              </a:solidFill>
              <a:latin typeface="Algerian" panose="04020705040A02060702" pitchFamily="82" charset="0"/>
            </a:endParaRPr>
          </a:p>
        </p:txBody>
      </p:sp>
      <p:pic>
        <p:nvPicPr>
          <p:cNvPr id="5" name="Picture 4">
            <a:extLst>
              <a:ext uri="{FF2B5EF4-FFF2-40B4-BE49-F238E27FC236}">
                <a16:creationId xmlns:a16="http://schemas.microsoft.com/office/drawing/2014/main" id="{A8D25CB0-02E4-3235-CE5C-76A2610AD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035" y="2940761"/>
            <a:ext cx="5293929" cy="3104167"/>
          </a:xfrm>
          <a:prstGeom prst="rect">
            <a:avLst/>
          </a:prstGeom>
        </p:spPr>
      </p:pic>
    </p:spTree>
    <p:extLst>
      <p:ext uri="{BB962C8B-B14F-4D97-AF65-F5344CB8AC3E}">
        <p14:creationId xmlns:p14="http://schemas.microsoft.com/office/powerpoint/2010/main" val="15938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235C-CCCF-519B-CCE8-538D6F3B1D4C}"/>
              </a:ext>
            </a:extLst>
          </p:cNvPr>
          <p:cNvSpPr>
            <a:spLocks noGrp="1"/>
          </p:cNvSpPr>
          <p:nvPr>
            <p:ph type="title"/>
          </p:nvPr>
        </p:nvSpPr>
        <p:spPr>
          <a:xfrm>
            <a:off x="913775" y="618518"/>
            <a:ext cx="10364451" cy="852474"/>
          </a:xfrm>
        </p:spPr>
        <p:txBody>
          <a:bodyPr>
            <a:normAutofit/>
          </a:bodyPr>
          <a:lstStyle/>
          <a:p>
            <a:r>
              <a:rPr lang="en-US" sz="4400" dirty="0"/>
              <a:t>OVERVIEW</a:t>
            </a:r>
          </a:p>
        </p:txBody>
      </p:sp>
      <p:sp>
        <p:nvSpPr>
          <p:cNvPr id="3" name="Content Placeholder 2">
            <a:extLst>
              <a:ext uri="{FF2B5EF4-FFF2-40B4-BE49-F238E27FC236}">
                <a16:creationId xmlns:a16="http://schemas.microsoft.com/office/drawing/2014/main" id="{41368805-CF72-864A-12D5-AEF0858A41F5}"/>
              </a:ext>
            </a:extLst>
          </p:cNvPr>
          <p:cNvSpPr>
            <a:spLocks noGrp="1"/>
          </p:cNvSpPr>
          <p:nvPr>
            <p:ph idx="1"/>
          </p:nvPr>
        </p:nvSpPr>
        <p:spPr>
          <a:xfrm>
            <a:off x="410817" y="1656523"/>
            <a:ext cx="5393635" cy="4412974"/>
          </a:xfrm>
        </p:spPr>
        <p:txBody>
          <a:bodyPr>
            <a:normAutofit/>
          </a:bodyPr>
          <a:lstStyle/>
          <a:p>
            <a:r>
              <a:rPr lang="en-US" sz="1800" b="1" dirty="0"/>
              <a:t>ABSTRACT</a:t>
            </a:r>
          </a:p>
          <a:p>
            <a:r>
              <a:rPr lang="en-US" sz="1800" b="1" dirty="0"/>
              <a:t>INTRODUCTION</a:t>
            </a:r>
          </a:p>
          <a:p>
            <a:r>
              <a:rPr lang="en-US" sz="1800" b="1" dirty="0"/>
              <a:t>OBJECTIVE</a:t>
            </a:r>
          </a:p>
          <a:p>
            <a:r>
              <a:rPr lang="en-US" sz="1800" b="1" dirty="0"/>
              <a:t>SOFTWARE AND HARDWARE REQUIREMENTS </a:t>
            </a:r>
          </a:p>
          <a:p>
            <a:r>
              <a:rPr lang="en-US" sz="1800" b="1" dirty="0"/>
              <a:t>PROBLEM STATEMENT</a:t>
            </a:r>
          </a:p>
          <a:p>
            <a:r>
              <a:rPr lang="en-US" sz="1800" b="1" dirty="0"/>
              <a:t>OUTPUT AND IMPLEMENTATION</a:t>
            </a:r>
          </a:p>
          <a:p>
            <a:r>
              <a:rPr lang="en-US" sz="1800" b="1" dirty="0"/>
              <a:t>CONCLUSION</a:t>
            </a:r>
          </a:p>
          <a:p>
            <a:r>
              <a:rPr lang="en-US" sz="1800" b="1" dirty="0"/>
              <a:t>REFERENCES </a:t>
            </a:r>
          </a:p>
        </p:txBody>
      </p:sp>
      <p:pic>
        <p:nvPicPr>
          <p:cNvPr id="1028" name="Picture 4" descr="Google launches the next developer preview of Android 12 | TechCrunch">
            <a:extLst>
              <a:ext uri="{FF2B5EF4-FFF2-40B4-BE49-F238E27FC236}">
                <a16:creationId xmlns:a16="http://schemas.microsoft.com/office/drawing/2014/main" id="{1A2DE4D8-A7D5-9173-FDD9-2D46D0350B9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17" b="13390"/>
          <a:stretch/>
        </p:blipFill>
        <p:spPr bwMode="auto">
          <a:xfrm>
            <a:off x="5277986" y="1864659"/>
            <a:ext cx="6709385" cy="2761130"/>
          </a:xfrm>
          <a:prstGeom prst="roundRect">
            <a:avLst>
              <a:gd name="adj" fmla="val 11111"/>
            </a:avLst>
          </a:prstGeom>
          <a:ln w="190500" cap="rnd">
            <a:solidFill>
              <a:schemeClr val="accent6">
                <a:lumMod val="5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843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2D717A-5C8A-11DB-868B-03869583698F}"/>
              </a:ext>
            </a:extLst>
          </p:cNvPr>
          <p:cNvSpPr>
            <a:spLocks noGrp="1"/>
          </p:cNvSpPr>
          <p:nvPr>
            <p:ph type="ctrTitle"/>
          </p:nvPr>
        </p:nvSpPr>
        <p:spPr>
          <a:xfrm>
            <a:off x="1304912" y="581755"/>
            <a:ext cx="3033172" cy="921719"/>
          </a:xfrm>
        </p:spPr>
        <p:txBody>
          <a:bodyPr/>
          <a:lstStyle/>
          <a:p>
            <a:r>
              <a:rPr lang="en-US" sz="5400" b="1" dirty="0"/>
              <a:t>ABSTRACT</a:t>
            </a:r>
          </a:p>
        </p:txBody>
      </p:sp>
      <p:sp>
        <p:nvSpPr>
          <p:cNvPr id="6" name="TextBox 5">
            <a:extLst>
              <a:ext uri="{FF2B5EF4-FFF2-40B4-BE49-F238E27FC236}">
                <a16:creationId xmlns:a16="http://schemas.microsoft.com/office/drawing/2014/main" id="{36A219D5-7D6A-9A60-FC5C-6163EFF76610}"/>
              </a:ext>
            </a:extLst>
          </p:cNvPr>
          <p:cNvSpPr txBox="1"/>
          <p:nvPr/>
        </p:nvSpPr>
        <p:spPr>
          <a:xfrm>
            <a:off x="1007200" y="1550892"/>
            <a:ext cx="5425498" cy="2615011"/>
          </a:xfrm>
          <a:prstGeom prst="rect">
            <a:avLst/>
          </a:prstGeom>
          <a:noFill/>
        </p:spPr>
        <p:txBody>
          <a:bodyPr wrap="square">
            <a:spAutoFit/>
          </a:bodyPr>
          <a:lstStyle/>
          <a:p>
            <a:pPr marL="0" marR="0" algn="just">
              <a:lnSpc>
                <a:spcPct val="115000"/>
              </a:lnSpc>
              <a:spcBef>
                <a:spcPts val="0"/>
              </a:spcBef>
              <a:spcAft>
                <a:spcPts val="1400"/>
              </a:spcAft>
            </a:pPr>
            <a:r>
              <a:rPr lang="en-US" dirty="0"/>
              <a:t>Basically, we can see that today everyone seek towards his savings. They want that in this era of inflation how they can control their expenses and save money for future use. Obviously, they are seeking towards such an application which guides them how they can meet their expenses in efficient manner and also save their money for future use. </a:t>
            </a:r>
          </a:p>
        </p:txBody>
      </p:sp>
      <p:pic>
        <p:nvPicPr>
          <p:cNvPr id="3074" name="Picture 2" descr="A Smarter App Is Watching Your Wallet - The New York Times">
            <a:extLst>
              <a:ext uri="{FF2B5EF4-FFF2-40B4-BE49-F238E27FC236}">
                <a16:creationId xmlns:a16="http://schemas.microsoft.com/office/drawing/2014/main" id="{45E9E23D-DA38-56D1-C2D4-C3E39A4D88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3077" y="1409127"/>
            <a:ext cx="4330969" cy="275677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44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3F1F-D622-B752-F97F-78456836C4F7}"/>
              </a:ext>
            </a:extLst>
          </p:cNvPr>
          <p:cNvSpPr>
            <a:spLocks noGrp="1"/>
          </p:cNvSpPr>
          <p:nvPr>
            <p:ph type="title"/>
          </p:nvPr>
        </p:nvSpPr>
        <p:spPr>
          <a:xfrm>
            <a:off x="838201" y="365125"/>
            <a:ext cx="5251316" cy="1807305"/>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8DD059F2-4D52-C546-B772-3D6C28505207}"/>
              </a:ext>
            </a:extLst>
          </p:cNvPr>
          <p:cNvSpPr>
            <a:spLocks noGrp="1"/>
          </p:cNvSpPr>
          <p:nvPr>
            <p:ph idx="1"/>
          </p:nvPr>
        </p:nvSpPr>
        <p:spPr>
          <a:xfrm>
            <a:off x="285751" y="1645920"/>
            <a:ext cx="6743700" cy="4377690"/>
          </a:xfrm>
        </p:spPr>
        <p:txBody>
          <a:bodyPr vert="horz" lIns="91440" tIns="45720" rIns="91440" bIns="45720" rtlCol="0">
            <a:normAutofit/>
          </a:bodyPr>
          <a:lstStyle/>
          <a:p>
            <a:pPr marL="0" indent="0" algn="just">
              <a:buNone/>
            </a:pPr>
            <a:r>
              <a:rPr lang="en-US" sz="1600" dirty="0">
                <a:effectLst/>
                <a:ea typeface="Georgia" panose="02040502050405020303" pitchFamily="18" charset="0"/>
                <a:cs typeface="Georgia" panose="02040502050405020303" pitchFamily="18" charset="0"/>
              </a:rPr>
              <a:t>This app is a budget manager application. This app will help user to keep track of their expenses. Getting your finances in order begins with tracking your spending and considering your budget. You can reduce your expenses by understanding what you spend money on and how much you spend.</a:t>
            </a:r>
            <a:r>
              <a:rPr lang="en-US" sz="1600" dirty="0">
                <a:ea typeface="+mn-lt"/>
                <a:cs typeface="+mn-lt"/>
              </a:rPr>
              <a:t> Also you can see your weekly and monthly budgets.</a:t>
            </a:r>
          </a:p>
          <a:p>
            <a:pPr marL="0" indent="0" algn="just">
              <a:buNone/>
            </a:pPr>
            <a:r>
              <a:rPr lang="en-US" sz="1600" i="0" dirty="0">
                <a:solidFill>
                  <a:srgbClr val="000000"/>
                </a:solidFill>
                <a:effectLst/>
              </a:rPr>
              <a:t>This system is made and supervised by the experts and satisfying by the user. XML, JAVA, SQLite database, Android Studio are used to develop the system. The system is tested by over 5 users, and 80% of them found the system useful.</a:t>
            </a:r>
          </a:p>
          <a:p>
            <a:pPr marL="0" indent="0" algn="just">
              <a:buNone/>
            </a:pPr>
            <a:r>
              <a:rPr lang="en-US" sz="1600" i="0" dirty="0">
                <a:solidFill>
                  <a:srgbClr val="000000"/>
                </a:solidFill>
                <a:effectLst/>
              </a:rPr>
              <a:t>THE User interface of the Daily Expense Tracker is very simple and attractive so it is easy to understand and the best way to record our financial data</a:t>
            </a:r>
            <a:endParaRPr lang="en-US" sz="1600" dirty="0">
              <a:effectLst/>
              <a:ea typeface="Arial" panose="020B0604020202020204" pitchFamily="34" charset="0"/>
            </a:endParaRPr>
          </a:p>
          <a:p>
            <a:pPr marL="0" indent="0">
              <a:buNone/>
            </a:pPr>
            <a:endParaRPr lang="en-US" sz="900" dirty="0">
              <a:cs typeface="Calibri" panose="020F0502020204030204"/>
            </a:endParaRPr>
          </a:p>
          <a:p>
            <a:pPr marL="0" indent="0">
              <a:buNone/>
            </a:pPr>
            <a:br>
              <a:rPr lang="en-US" sz="800" dirty="0"/>
            </a:br>
            <a:endParaRPr lang="en-US" sz="800" dirty="0"/>
          </a:p>
        </p:txBody>
      </p:sp>
      <p:pic>
        <p:nvPicPr>
          <p:cNvPr id="4" name="Picture 4">
            <a:extLst>
              <a:ext uri="{FF2B5EF4-FFF2-40B4-BE49-F238E27FC236}">
                <a16:creationId xmlns:a16="http://schemas.microsoft.com/office/drawing/2014/main" id="{B22685E6-9D80-77F1-5F2C-E6D9682DEA29}"/>
              </a:ext>
            </a:extLst>
          </p:cNvPr>
          <p:cNvPicPr>
            <a:picLocks noChangeAspect="1"/>
          </p:cNvPicPr>
          <p:nvPr/>
        </p:nvPicPr>
        <p:blipFill>
          <a:blip r:embed="rId2">
            <a:extLst>
              <a:ext uri="{28A0092B-C50C-407E-A947-70E740481C1C}">
                <a14:useLocalDpi xmlns:a14="http://schemas.microsoft.com/office/drawing/2010/main" val="0"/>
              </a:ext>
            </a:extLst>
          </a:blip>
          <a:srcRect l="9074" r="9074"/>
          <a:stretch/>
        </p:blipFill>
        <p:spPr>
          <a:xfrm>
            <a:off x="6940685" y="0"/>
            <a:ext cx="525131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05212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38A762-A818-D72B-9747-8A9CDB54AA9E}"/>
              </a:ext>
            </a:extLst>
          </p:cNvPr>
          <p:cNvSpPr txBox="1"/>
          <p:nvPr/>
        </p:nvSpPr>
        <p:spPr>
          <a:xfrm>
            <a:off x="999460" y="1146682"/>
            <a:ext cx="10717619" cy="2677656"/>
          </a:xfrm>
          <a:prstGeom prst="rect">
            <a:avLst/>
          </a:prstGeom>
          <a:noFill/>
        </p:spPr>
        <p:txBody>
          <a:bodyPr wrap="square">
            <a:spAutoFit/>
          </a:bodyPr>
          <a:lstStyle/>
          <a:p>
            <a:pPr algn="just"/>
            <a:r>
              <a:rPr lang="en-US" sz="2400" b="0" i="0" dirty="0">
                <a:solidFill>
                  <a:srgbClr val="000000"/>
                </a:solidFill>
                <a:effectLst/>
                <a:latin typeface="ff2"/>
              </a:rPr>
              <a:t>Our goal is to create an expense tracking system where user can be tracking all financial activities and view previous income and expense report.</a:t>
            </a:r>
          </a:p>
          <a:p>
            <a:pPr algn="just"/>
            <a:endParaRPr lang="en-US" sz="2400" b="0" i="0" dirty="0">
              <a:solidFill>
                <a:srgbClr val="000000"/>
              </a:solidFill>
              <a:effectLst/>
              <a:latin typeface="ff2"/>
            </a:endParaRPr>
          </a:p>
          <a:p>
            <a:pPr algn="just"/>
            <a:r>
              <a:rPr lang="en-US" sz="2400" b="0" i="0" dirty="0">
                <a:solidFill>
                  <a:srgbClr val="000000"/>
                </a:solidFill>
                <a:effectLst/>
                <a:latin typeface="ff3"/>
              </a:rPr>
              <a:t>❖</a:t>
            </a:r>
            <a:r>
              <a:rPr lang="en-US" sz="2400" b="0" i="0" dirty="0">
                <a:solidFill>
                  <a:srgbClr val="000000"/>
                </a:solidFill>
                <a:effectLst/>
                <a:latin typeface="ff2"/>
              </a:rPr>
              <a:t>Users can easily review the reports daily, weekly, monthly or yearly.</a:t>
            </a:r>
            <a:endParaRPr lang="en-US" sz="2400" b="0" i="0" dirty="0">
              <a:solidFill>
                <a:srgbClr val="000000"/>
              </a:solidFill>
              <a:effectLst/>
              <a:latin typeface="ff3"/>
            </a:endParaRPr>
          </a:p>
          <a:p>
            <a:pPr algn="just"/>
            <a:r>
              <a:rPr lang="en-US" sz="2400" b="0" i="0" dirty="0">
                <a:solidFill>
                  <a:srgbClr val="000000"/>
                </a:solidFill>
                <a:effectLst/>
                <a:latin typeface="ff3"/>
              </a:rPr>
              <a:t>❖</a:t>
            </a:r>
            <a:r>
              <a:rPr lang="en-US" sz="2400" b="0" i="0" dirty="0">
                <a:solidFill>
                  <a:srgbClr val="000000"/>
                </a:solidFill>
                <a:effectLst/>
                <a:latin typeface="ff2"/>
              </a:rPr>
              <a:t>Users can update or delete records.</a:t>
            </a:r>
            <a:endParaRPr lang="en-US" sz="2400" b="0" i="0" dirty="0">
              <a:solidFill>
                <a:srgbClr val="000000"/>
              </a:solidFill>
              <a:effectLst/>
              <a:latin typeface="ff3"/>
            </a:endParaRPr>
          </a:p>
          <a:p>
            <a:pPr algn="just"/>
            <a:r>
              <a:rPr lang="en-US" sz="2400" b="0" i="0" dirty="0">
                <a:solidFill>
                  <a:srgbClr val="000000"/>
                </a:solidFill>
                <a:effectLst/>
                <a:latin typeface="ff3"/>
              </a:rPr>
              <a:t>❖</a:t>
            </a:r>
            <a:r>
              <a:rPr lang="en-US" sz="2400" b="0" i="0" dirty="0">
                <a:solidFill>
                  <a:srgbClr val="000000"/>
                </a:solidFill>
                <a:effectLst/>
                <a:latin typeface="ff2"/>
              </a:rPr>
              <a:t>Users can also modify some features.</a:t>
            </a:r>
            <a:endParaRPr lang="en-US" sz="2400" b="0" i="0" dirty="0">
              <a:solidFill>
                <a:srgbClr val="000000"/>
              </a:solidFill>
              <a:effectLst/>
              <a:latin typeface="ff3"/>
            </a:endParaRPr>
          </a:p>
          <a:p>
            <a:pPr algn="just"/>
            <a:r>
              <a:rPr lang="en-US" sz="2400" b="0" i="0" dirty="0">
                <a:solidFill>
                  <a:srgbClr val="000000"/>
                </a:solidFill>
                <a:effectLst/>
                <a:latin typeface="ff3"/>
              </a:rPr>
              <a:t>❖</a:t>
            </a:r>
            <a:r>
              <a:rPr lang="en-US" sz="2400" b="0" i="0" dirty="0">
                <a:solidFill>
                  <a:srgbClr val="000000"/>
                </a:solidFill>
                <a:effectLst/>
                <a:latin typeface="ff2"/>
              </a:rPr>
              <a:t>Add Expense and Income</a:t>
            </a:r>
            <a:endParaRPr lang="en-US" sz="2400" b="0" i="0" dirty="0">
              <a:solidFill>
                <a:srgbClr val="000000"/>
              </a:solidFill>
              <a:effectLst/>
              <a:latin typeface="ff3"/>
            </a:endParaRPr>
          </a:p>
        </p:txBody>
      </p:sp>
      <p:pic>
        <p:nvPicPr>
          <p:cNvPr id="5124" name="Picture 4">
            <a:extLst>
              <a:ext uri="{FF2B5EF4-FFF2-40B4-BE49-F238E27FC236}">
                <a16:creationId xmlns:a16="http://schemas.microsoft.com/office/drawing/2014/main" id="{30ADFA1D-F967-0B48-31A8-2A8AB58F9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86" y="4074018"/>
            <a:ext cx="10425765" cy="267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00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4242" y="620498"/>
            <a:ext cx="7309022" cy="812886"/>
          </a:xfrm>
        </p:spPr>
        <p:txBody>
          <a:bodyPr>
            <a:normAutofit fontScale="90000"/>
          </a:bodyPr>
          <a:lstStyle/>
          <a:p>
            <a:r>
              <a:rPr lang="en-US" u="sng" dirty="0">
                <a:solidFill>
                  <a:srgbClr val="000000"/>
                </a:solidFill>
              </a:rPr>
              <a:t>Software requirements</a:t>
            </a:r>
            <a:endParaRPr lang="en-US" dirty="0"/>
          </a:p>
        </p:txBody>
      </p:sp>
      <p:sp>
        <p:nvSpPr>
          <p:cNvPr id="3" name="Rectangle 2"/>
          <p:cNvSpPr/>
          <p:nvPr/>
        </p:nvSpPr>
        <p:spPr>
          <a:xfrm>
            <a:off x="468630" y="1740188"/>
            <a:ext cx="11503630" cy="4064318"/>
          </a:xfrm>
          <a:prstGeom prst="rect">
            <a:avLst/>
          </a:prstGeom>
        </p:spPr>
        <p:txBody>
          <a:bodyPr wrap="square">
            <a:spAutoFit/>
          </a:bodyPr>
          <a:lstStyle/>
          <a:p>
            <a:pPr marL="0" marR="0">
              <a:lnSpc>
                <a:spcPct val="115000"/>
              </a:lnSpc>
              <a:spcBef>
                <a:spcPts val="0"/>
              </a:spcBef>
              <a:spcAft>
                <a:spcPts val="1400"/>
              </a:spcAft>
            </a:pPr>
            <a:r>
              <a:rPr lang="en-US" sz="2000" dirty="0">
                <a:effectLst/>
                <a:latin typeface="Georgia" panose="02040502050405020303" pitchFamily="18" charset="0"/>
                <a:ea typeface="Georgia" panose="02040502050405020303" pitchFamily="18" charset="0"/>
                <a:cs typeface="Georgia" panose="02040502050405020303" pitchFamily="18" charset="0"/>
              </a:rPr>
              <a:t>You will be able to understand Android Studio’s workings if you are familiar with them. The following technologies/tools are required for the project.</a:t>
            </a:r>
            <a:endParaRPr lang="en-US" sz="2000" dirty="0">
              <a:effectLst/>
              <a:latin typeface="Arial" panose="020B0604020202020204" pitchFamily="34" charset="0"/>
              <a:ea typeface="Arial" panose="020B0604020202020204" pitchFamily="34" charset="0"/>
            </a:endParaRPr>
          </a:p>
          <a:p>
            <a:pPr marL="342900" marR="0" lvl="0" indent="-342900">
              <a:lnSpc>
                <a:spcPct val="115000"/>
              </a:lnSpc>
              <a:spcBef>
                <a:spcPts val="0"/>
              </a:spcBef>
              <a:spcAft>
                <a:spcPts val="0"/>
              </a:spcAft>
              <a:buClr>
                <a:srgbClr val="666666"/>
              </a:buClr>
              <a:buSzPts val="1350"/>
              <a:buFont typeface="Wingdings" panose="05000000000000000000" pitchFamily="2" charset="2"/>
              <a:buChar char="v"/>
            </a:pPr>
            <a:r>
              <a:rPr lang="en-US" sz="2000" u="none" strike="noStrike" dirty="0">
                <a:solidFill>
                  <a:schemeClr val="tx1">
                    <a:lumMod val="95000"/>
                    <a:lumOff val="5000"/>
                  </a:schemeClr>
                </a:solidFill>
                <a:effectLst/>
                <a:latin typeface="Georgia" panose="02040502050405020303" pitchFamily="18" charset="0"/>
                <a:ea typeface="Georgia" panose="02040502050405020303" pitchFamily="18" charset="0"/>
                <a:cs typeface="Georgia" panose="02040502050405020303" pitchFamily="18" charset="0"/>
              </a:rPr>
              <a:t>Java – The logic of the application will be written in Java.</a:t>
            </a:r>
          </a:p>
          <a:p>
            <a:pPr marR="0" lvl="0">
              <a:lnSpc>
                <a:spcPct val="115000"/>
              </a:lnSpc>
              <a:spcBef>
                <a:spcPts val="0"/>
              </a:spcBef>
              <a:spcAft>
                <a:spcPts val="0"/>
              </a:spcAft>
              <a:buClr>
                <a:srgbClr val="666666"/>
              </a:buClr>
              <a:buSzPts val="1350"/>
            </a:pPr>
            <a:endParaRPr lang="en-US" sz="2000" u="none" strike="noStrike" dirty="0">
              <a:solidFill>
                <a:schemeClr val="tx1">
                  <a:lumMod val="95000"/>
                  <a:lumOff val="5000"/>
                </a:schemeClr>
              </a:solidFill>
              <a:effectLst/>
              <a:latin typeface="Georgia" panose="02040502050405020303" pitchFamily="18" charset="0"/>
              <a:ea typeface="Georgia" panose="02040502050405020303" pitchFamily="18" charset="0"/>
              <a:cs typeface="Georgia" panose="02040502050405020303" pitchFamily="18" charset="0"/>
            </a:endParaRPr>
          </a:p>
          <a:p>
            <a:pPr marL="342900" marR="0" lvl="0" indent="-342900">
              <a:lnSpc>
                <a:spcPct val="115000"/>
              </a:lnSpc>
              <a:spcBef>
                <a:spcPts val="0"/>
              </a:spcBef>
              <a:spcAft>
                <a:spcPts val="0"/>
              </a:spcAft>
              <a:buClr>
                <a:srgbClr val="666666"/>
              </a:buClr>
              <a:buSzPts val="1350"/>
              <a:buFont typeface="Wingdings" panose="05000000000000000000" pitchFamily="2" charset="2"/>
              <a:buChar char="v"/>
            </a:pPr>
            <a:r>
              <a:rPr lang="en-US" sz="2000" u="none" strike="noStrike" dirty="0">
                <a:solidFill>
                  <a:schemeClr val="tx1">
                    <a:lumMod val="95000"/>
                    <a:lumOff val="5000"/>
                  </a:schemeClr>
                </a:solidFill>
                <a:effectLst/>
                <a:latin typeface="Georgia" panose="02040502050405020303" pitchFamily="18" charset="0"/>
                <a:ea typeface="Georgia" panose="02040502050405020303" pitchFamily="18" charset="0"/>
                <a:cs typeface="Georgia" panose="02040502050405020303" pitchFamily="18" charset="0"/>
              </a:rPr>
              <a:t>XML – The designing portion of our application will be coded in XML.</a:t>
            </a:r>
          </a:p>
          <a:p>
            <a:pPr marR="0" lvl="0">
              <a:lnSpc>
                <a:spcPct val="115000"/>
              </a:lnSpc>
              <a:spcBef>
                <a:spcPts val="0"/>
              </a:spcBef>
              <a:spcAft>
                <a:spcPts val="0"/>
              </a:spcAft>
              <a:buClr>
                <a:srgbClr val="666666"/>
              </a:buClr>
              <a:buSzPts val="1350"/>
            </a:pPr>
            <a:endParaRPr lang="en-US" sz="2000" u="none" strike="noStrike" dirty="0">
              <a:solidFill>
                <a:schemeClr val="tx1">
                  <a:lumMod val="95000"/>
                  <a:lumOff val="5000"/>
                </a:schemeClr>
              </a:solidFill>
              <a:effectLst/>
              <a:latin typeface="Georgia" panose="02040502050405020303" pitchFamily="18" charset="0"/>
              <a:ea typeface="Georgia" panose="02040502050405020303" pitchFamily="18" charset="0"/>
              <a:cs typeface="Georgia" panose="02040502050405020303" pitchFamily="18" charset="0"/>
            </a:endParaRPr>
          </a:p>
          <a:p>
            <a:pPr marL="342900" marR="0" lvl="0" indent="-342900">
              <a:lnSpc>
                <a:spcPct val="115000"/>
              </a:lnSpc>
              <a:spcBef>
                <a:spcPts val="0"/>
              </a:spcBef>
              <a:spcAft>
                <a:spcPts val="0"/>
              </a:spcAft>
              <a:buClr>
                <a:srgbClr val="666666"/>
              </a:buClr>
              <a:buSzPts val="1350"/>
              <a:buFont typeface="Wingdings" panose="05000000000000000000" pitchFamily="2" charset="2"/>
              <a:buChar char="v"/>
            </a:pPr>
            <a:r>
              <a:rPr lang="en-US" sz="2000" u="none" strike="noStrike" dirty="0">
                <a:solidFill>
                  <a:schemeClr val="tx1">
                    <a:lumMod val="95000"/>
                    <a:lumOff val="5000"/>
                  </a:schemeClr>
                </a:solidFill>
                <a:effectLst/>
                <a:latin typeface="Georgia" panose="02040502050405020303" pitchFamily="18" charset="0"/>
                <a:ea typeface="Georgia" panose="02040502050405020303" pitchFamily="18" charset="0"/>
                <a:cs typeface="Georgia" panose="02040502050405020303" pitchFamily="18" charset="0"/>
              </a:rPr>
              <a:t>Android Studio – We will be using android studio to create the apps.</a:t>
            </a:r>
          </a:p>
          <a:p>
            <a:pPr marR="0" lvl="0">
              <a:lnSpc>
                <a:spcPct val="115000"/>
              </a:lnSpc>
              <a:spcBef>
                <a:spcPts val="0"/>
              </a:spcBef>
              <a:spcAft>
                <a:spcPts val="0"/>
              </a:spcAft>
              <a:buClr>
                <a:srgbClr val="666666"/>
              </a:buClr>
              <a:buSzPts val="1350"/>
            </a:pPr>
            <a:endParaRPr lang="en-US" sz="2000" u="none" strike="noStrike" dirty="0">
              <a:solidFill>
                <a:schemeClr val="tx1">
                  <a:lumMod val="95000"/>
                  <a:lumOff val="5000"/>
                </a:schemeClr>
              </a:solidFill>
              <a:effectLst/>
              <a:latin typeface="Georgia" panose="02040502050405020303" pitchFamily="18" charset="0"/>
              <a:ea typeface="Georgia" panose="02040502050405020303" pitchFamily="18" charset="0"/>
              <a:cs typeface="Georgia" panose="02040502050405020303" pitchFamily="18" charset="0"/>
            </a:endParaRPr>
          </a:p>
          <a:p>
            <a:pPr marL="342900" marR="0" lvl="0" indent="-342900">
              <a:lnSpc>
                <a:spcPct val="115000"/>
              </a:lnSpc>
              <a:spcBef>
                <a:spcPts val="0"/>
              </a:spcBef>
              <a:spcAft>
                <a:spcPts val="2200"/>
              </a:spcAft>
              <a:buClr>
                <a:srgbClr val="666666"/>
              </a:buClr>
              <a:buSzPts val="1350"/>
              <a:buFont typeface="Wingdings" panose="05000000000000000000" pitchFamily="2" charset="2"/>
              <a:buChar char="v"/>
            </a:pPr>
            <a:r>
              <a:rPr lang="en-US" sz="2000" u="none" strike="noStrike" dirty="0">
                <a:solidFill>
                  <a:schemeClr val="tx1">
                    <a:lumMod val="95000"/>
                    <a:lumOff val="5000"/>
                  </a:schemeClr>
                </a:solidFill>
                <a:effectLst/>
                <a:latin typeface="Georgia" panose="02040502050405020303" pitchFamily="18" charset="0"/>
                <a:ea typeface="Georgia" panose="02040502050405020303" pitchFamily="18" charset="0"/>
                <a:cs typeface="Georgia" panose="02040502050405020303" pitchFamily="18" charset="0"/>
              </a:rPr>
              <a:t>SQLite – You should be familiar with SQLite. This will be used as a database.</a:t>
            </a:r>
          </a:p>
          <a:p>
            <a:pPr marR="0" lvl="0">
              <a:lnSpc>
                <a:spcPct val="115000"/>
              </a:lnSpc>
              <a:spcBef>
                <a:spcPts val="0"/>
              </a:spcBef>
              <a:spcAft>
                <a:spcPts val="2200"/>
              </a:spcAft>
              <a:buClr>
                <a:srgbClr val="666666"/>
              </a:buClr>
              <a:buSzPts val="1350"/>
            </a:pPr>
            <a:endParaRPr lang="en-US" sz="2000" u="none" strike="noStrike" dirty="0">
              <a:solidFill>
                <a:schemeClr val="tx1">
                  <a:lumMod val="95000"/>
                  <a:lumOff val="5000"/>
                </a:schemeClr>
              </a:solidFill>
              <a:effectLst/>
              <a:latin typeface="Georgia" panose="02040502050405020303" pitchFamily="18" charset="0"/>
              <a:ea typeface="Georgia" panose="02040502050405020303" pitchFamily="18" charset="0"/>
              <a:cs typeface="Georgia" panose="02040502050405020303" pitchFamily="18" charset="0"/>
            </a:endParaRPr>
          </a:p>
        </p:txBody>
      </p:sp>
      <p:pic>
        <p:nvPicPr>
          <p:cNvPr id="6148" name="Picture 4" descr="Java (programming language) - Wikipedia">
            <a:extLst>
              <a:ext uri="{FF2B5EF4-FFF2-40B4-BE49-F238E27FC236}">
                <a16:creationId xmlns:a16="http://schemas.microsoft.com/office/drawing/2014/main" id="{1293A099-2FE9-3674-7BA8-130B4EE5A3F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8970" b="24580"/>
          <a:stretch/>
        </p:blipFill>
        <p:spPr bwMode="auto">
          <a:xfrm>
            <a:off x="7591646" y="2342268"/>
            <a:ext cx="538237" cy="81560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emium Vector | Modern flat design of xml file icon for web simple style">
            <a:extLst>
              <a:ext uri="{FF2B5EF4-FFF2-40B4-BE49-F238E27FC236}">
                <a16:creationId xmlns:a16="http://schemas.microsoft.com/office/drawing/2014/main" id="{234B2DCE-DADA-DC57-9984-54266DF1AB5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6378" t="6731" r="16939" b="6068"/>
          <a:stretch/>
        </p:blipFill>
        <p:spPr bwMode="auto">
          <a:xfrm>
            <a:off x="8978979" y="3202507"/>
            <a:ext cx="459989" cy="60152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droid Developers Blog: Android Studio 4.1">
            <a:extLst>
              <a:ext uri="{FF2B5EF4-FFF2-40B4-BE49-F238E27FC236}">
                <a16:creationId xmlns:a16="http://schemas.microsoft.com/office/drawing/2014/main" id="{8DFD17C1-1661-759C-6C16-2DA24639C6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31759" y="3732212"/>
            <a:ext cx="954427" cy="107205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SQLite - Wikipedia">
            <a:extLst>
              <a:ext uri="{FF2B5EF4-FFF2-40B4-BE49-F238E27FC236}">
                <a16:creationId xmlns:a16="http://schemas.microsoft.com/office/drawing/2014/main" id="{31B6E45C-0E5A-FDF6-A023-CF2CC73393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13265" y="4597456"/>
            <a:ext cx="1149026" cy="54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255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6B3B-DAD0-5BDA-C21A-5700C4E08C2B}"/>
              </a:ext>
            </a:extLst>
          </p:cNvPr>
          <p:cNvSpPr>
            <a:spLocks noGrp="1"/>
          </p:cNvSpPr>
          <p:nvPr>
            <p:ph type="title"/>
          </p:nvPr>
        </p:nvSpPr>
        <p:spPr>
          <a:xfrm>
            <a:off x="5055476" y="491489"/>
            <a:ext cx="6737131" cy="6014414"/>
          </a:xfrm>
        </p:spPr>
        <p:txBody>
          <a:bodyPr vert="horz" lIns="91440" tIns="45720" rIns="91440" bIns="45720" rtlCol="0" anchor="b">
            <a:normAutofit/>
          </a:bodyPr>
          <a:lstStyle/>
          <a:p>
            <a:r>
              <a:rPr lang="en-US" sz="4000" b="1" dirty="0"/>
              <a:t>Problem statement:</a:t>
            </a:r>
            <a:br>
              <a:rPr lang="en-US" sz="4000" b="1" dirty="0">
                <a:latin typeface="+mn-lt"/>
              </a:rPr>
            </a:br>
            <a:r>
              <a:rPr lang="en-US" sz="1400" b="0" i="0" cap="none" dirty="0">
                <a:solidFill>
                  <a:srgbClr val="000000"/>
                </a:solidFill>
                <a:effectLst/>
                <a:latin typeface="ff2"/>
              </a:rPr>
              <a:t>M</a:t>
            </a:r>
            <a:r>
              <a:rPr lang="en-US" sz="1800" b="0" i="0" cap="none" dirty="0">
                <a:solidFill>
                  <a:srgbClr val="000000"/>
                </a:solidFill>
                <a:effectLst/>
                <a:latin typeface="ff2"/>
              </a:rPr>
              <a:t>any organizations have their own system to record their income and expenses, which they feel is the main key point of their business progress. It is a good habit for a person to record daily expenses and earning but due to unawareness and lack of proper applications to suit their privacy, lacking decision making capacity people are using traditional note keeping methods to do so.</a:t>
            </a:r>
            <a:br>
              <a:rPr lang="en-US" sz="1800" b="0" i="0" cap="none" dirty="0">
                <a:solidFill>
                  <a:srgbClr val="000000"/>
                </a:solidFill>
                <a:effectLst/>
                <a:latin typeface="ff2"/>
              </a:rPr>
            </a:br>
            <a:r>
              <a:rPr lang="en-US" sz="1800" b="0" i="0" cap="none" dirty="0">
                <a:solidFill>
                  <a:srgbClr val="000000"/>
                </a:solidFill>
                <a:effectLst/>
                <a:latin typeface="ff2"/>
              </a:rPr>
              <a:t>Due to lack of a complete tracking system, there is a constant overload to rely on the daily entry of the expenditure and total estimation till the end of the month.</a:t>
            </a:r>
            <a:br>
              <a:rPr lang="en-US" sz="1600" b="0" i="0" dirty="0">
                <a:solidFill>
                  <a:srgbClr val="000000"/>
                </a:solidFill>
                <a:effectLst/>
                <a:latin typeface="ff2"/>
              </a:rPr>
            </a:br>
            <a:br>
              <a:rPr lang="en-US" sz="3000" b="1" dirty="0">
                <a:latin typeface="+mn-lt"/>
              </a:rPr>
            </a:br>
            <a:br>
              <a:rPr lang="en-US" sz="3000" b="1" dirty="0">
                <a:latin typeface="+mn-lt"/>
              </a:rPr>
            </a:br>
            <a:r>
              <a:rPr lang="en-US" sz="3600" b="1" dirty="0">
                <a:latin typeface="+mn-lt"/>
              </a:rPr>
              <a:t>Solution: </a:t>
            </a:r>
            <a:br>
              <a:rPr lang="en-US" sz="3000" dirty="0">
                <a:latin typeface="+mn-lt"/>
              </a:rPr>
            </a:br>
            <a:r>
              <a:rPr lang="en-US" sz="2200" dirty="0">
                <a:latin typeface="+mn-lt"/>
              </a:rPr>
              <a:t>Personal Budgeting App</a:t>
            </a:r>
          </a:p>
          <a:p>
            <a:br>
              <a:rPr lang="en-US" sz="3000" dirty="0"/>
            </a:br>
            <a:endParaRPr lang="en-US" sz="3000" dirty="0"/>
          </a:p>
        </p:txBody>
      </p:sp>
      <p:pic>
        <p:nvPicPr>
          <p:cNvPr id="6" name="Picture 5">
            <a:extLst>
              <a:ext uri="{FF2B5EF4-FFF2-40B4-BE49-F238E27FC236}">
                <a16:creationId xmlns:a16="http://schemas.microsoft.com/office/drawing/2014/main" id="{438320E8-48DA-8F80-C698-E2EB8764C00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1363" t="13397" b="15269"/>
          <a:stretch/>
        </p:blipFill>
        <p:spPr>
          <a:xfrm>
            <a:off x="0" y="749206"/>
            <a:ext cx="5633545" cy="6118785"/>
          </a:xfrm>
          <a:prstGeom prst="rect">
            <a:avLst/>
          </a:prstGeom>
        </p:spPr>
      </p:pic>
    </p:spTree>
    <p:extLst>
      <p:ext uri="{BB962C8B-B14F-4D97-AF65-F5344CB8AC3E}">
        <p14:creationId xmlns:p14="http://schemas.microsoft.com/office/powerpoint/2010/main" val="167678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6FA8-B9A1-D98D-2E6C-B485A120C6F4}"/>
              </a:ext>
            </a:extLst>
          </p:cNvPr>
          <p:cNvSpPr>
            <a:spLocks noGrp="1"/>
          </p:cNvSpPr>
          <p:nvPr>
            <p:ph type="title"/>
          </p:nvPr>
        </p:nvSpPr>
        <p:spPr/>
        <p:txBody>
          <a:bodyPr/>
          <a:lstStyle/>
          <a:p>
            <a:r>
              <a:rPr lang="en-US" b="1" dirty="0"/>
              <a:t>EXISTING SYSTEM</a:t>
            </a:r>
          </a:p>
        </p:txBody>
      </p:sp>
      <p:pic>
        <p:nvPicPr>
          <p:cNvPr id="1026" name="Picture 2" descr="Budget GIFs | Tenor">
            <a:extLst>
              <a:ext uri="{FF2B5EF4-FFF2-40B4-BE49-F238E27FC236}">
                <a16:creationId xmlns:a16="http://schemas.microsoft.com/office/drawing/2014/main" id="{F3187347-1ACD-E429-50A5-7369A317E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41" y="1869140"/>
            <a:ext cx="3995211" cy="39952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E8F65D-FF52-74CB-FBF1-3177C0B74F4F}"/>
              </a:ext>
            </a:extLst>
          </p:cNvPr>
          <p:cNvSpPr txBox="1"/>
          <p:nvPr/>
        </p:nvSpPr>
        <p:spPr>
          <a:xfrm>
            <a:off x="788895" y="2236693"/>
            <a:ext cx="5307106"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FINANCIAL LEDGERS WERE USED FOR BOOK KEEPING </a:t>
            </a:r>
          </a:p>
          <a:p>
            <a:pPr marL="285750" indent="-285750">
              <a:buFont typeface="Arial" panose="020B0604020202020204" pitchFamily="34" charset="0"/>
              <a:buChar char="•"/>
            </a:pPr>
            <a:r>
              <a:rPr lang="en-US" sz="2400" dirty="0"/>
              <a:t>LACK OF ACCURACY OF DATA</a:t>
            </a:r>
          </a:p>
          <a:p>
            <a:pPr marL="285750" indent="-285750">
              <a:buFont typeface="Arial" panose="020B0604020202020204" pitchFamily="34" charset="0"/>
              <a:buChar char="•"/>
            </a:pPr>
            <a:r>
              <a:rPr lang="en-US" sz="2400" dirty="0"/>
              <a:t>TIME AND SPACE CONSUMING PROCEDURE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406423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0613-74F2-CC5C-0838-0A72733B724A}"/>
              </a:ext>
            </a:extLst>
          </p:cNvPr>
          <p:cNvSpPr>
            <a:spLocks noGrp="1"/>
          </p:cNvSpPr>
          <p:nvPr>
            <p:ph type="title"/>
          </p:nvPr>
        </p:nvSpPr>
        <p:spPr/>
        <p:txBody>
          <a:bodyPr/>
          <a:lstStyle/>
          <a:p>
            <a:r>
              <a:rPr lang="en-IN" b="1" u="sng" dirty="0"/>
              <a:t>Proposed system</a:t>
            </a:r>
          </a:p>
        </p:txBody>
      </p:sp>
      <p:sp>
        <p:nvSpPr>
          <p:cNvPr id="3" name="TextBox 2">
            <a:extLst>
              <a:ext uri="{FF2B5EF4-FFF2-40B4-BE49-F238E27FC236}">
                <a16:creationId xmlns:a16="http://schemas.microsoft.com/office/drawing/2014/main" id="{264004DE-F7D2-C0DD-0CCD-33056F651AAD}"/>
              </a:ext>
            </a:extLst>
          </p:cNvPr>
          <p:cNvSpPr txBox="1"/>
          <p:nvPr/>
        </p:nvSpPr>
        <p:spPr>
          <a:xfrm>
            <a:off x="525780" y="2214694"/>
            <a:ext cx="9874250" cy="3231654"/>
          </a:xfrm>
          <a:prstGeom prst="rect">
            <a:avLst/>
          </a:prstGeom>
          <a:noFill/>
        </p:spPr>
        <p:txBody>
          <a:bodyPr wrap="square" rtlCol="0">
            <a:spAutoFit/>
          </a:bodyPr>
          <a:lstStyle/>
          <a:p>
            <a:pPr marL="342900" indent="-342900">
              <a:buFont typeface="Arial" panose="020B0604020202020204" pitchFamily="34" charset="0"/>
              <a:buChar char="•"/>
            </a:pPr>
            <a:r>
              <a:rPr lang="en-IN" sz="2400" dirty="0"/>
              <a:t>This system is a bunch of benefits from various point of views. AS this application enables the end users to manage there budget personally.</a:t>
            </a:r>
          </a:p>
          <a:p>
            <a:endParaRPr lang="en-IN" sz="2400" dirty="0"/>
          </a:p>
          <a:p>
            <a:pPr marL="342900" indent="-342900" algn="l">
              <a:buFont typeface="Arial" panose="020B0604020202020204" pitchFamily="34" charset="0"/>
              <a:buChar char="•"/>
            </a:pPr>
            <a:r>
              <a:rPr lang="en-US" sz="2400" b="0" i="0" dirty="0">
                <a:solidFill>
                  <a:srgbClr val="000000"/>
                </a:solidFill>
                <a:effectLst/>
              </a:rPr>
              <a:t>This is a new application that will attract the public user through its features.</a:t>
            </a:r>
          </a:p>
          <a:p>
            <a:pPr marL="342900" indent="-342900" algn="l">
              <a:buFont typeface="Arial" panose="020B0604020202020204" pitchFamily="34" charset="0"/>
              <a:buChar char="•"/>
            </a:pPr>
            <a:endParaRPr lang="en-US" sz="2400" dirty="0">
              <a:solidFill>
                <a:srgbClr val="000000"/>
              </a:solidFill>
            </a:endParaRPr>
          </a:p>
          <a:p>
            <a:pPr marL="342900" indent="-342900" algn="l">
              <a:buFont typeface="Arial" panose="020B0604020202020204" pitchFamily="34" charset="0"/>
              <a:buChar char="•"/>
            </a:pPr>
            <a:r>
              <a:rPr lang="en-US" sz="2400" b="0" i="0" dirty="0">
                <a:solidFill>
                  <a:srgbClr val="000000"/>
                </a:solidFill>
                <a:effectLst/>
              </a:rPr>
              <a:t>This is an Android-based mobile application, so if a user does not have an Android phone then this application will not help him</a:t>
            </a:r>
          </a:p>
          <a:p>
            <a:pPr marL="342900" indent="-342900">
              <a:buFont typeface="Arial" panose="020B0604020202020204" pitchFamily="34" charset="0"/>
              <a:buChar char="•"/>
            </a:pPr>
            <a:endParaRPr lang="en-IN" sz="2400" dirty="0"/>
          </a:p>
          <a:p>
            <a:pPr marL="171450" indent="-171450">
              <a:buFont typeface="Arial" panose="020B0604020202020204" pitchFamily="34" charset="0"/>
              <a:buChar char="•"/>
            </a:pPr>
            <a:endParaRPr lang="en-IN" sz="1200" dirty="0"/>
          </a:p>
        </p:txBody>
      </p:sp>
    </p:spTree>
    <p:extLst>
      <p:ext uri="{BB962C8B-B14F-4D97-AF65-F5344CB8AC3E}">
        <p14:creationId xmlns:p14="http://schemas.microsoft.com/office/powerpoint/2010/main" val="3393037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215</TotalTime>
  <Words>748</Words>
  <Application>Microsoft Office PowerPoint</Application>
  <PresentationFormat>Widescreen</PresentationFormat>
  <Paragraphs>65</Paragraphs>
  <Slides>12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Algerian</vt:lpstr>
      <vt:lpstr>Arial</vt:lpstr>
      <vt:lpstr>ff2</vt:lpstr>
      <vt:lpstr>ff3</vt:lpstr>
      <vt:lpstr>Georgia</vt:lpstr>
      <vt:lpstr>Rockwell</vt:lpstr>
      <vt:lpstr>Rockwell Condensed</vt:lpstr>
      <vt:lpstr>Wingdings</vt:lpstr>
      <vt:lpstr>Wood Type</vt:lpstr>
      <vt:lpstr>PERSONAL BUDGETING APP</vt:lpstr>
      <vt:lpstr>OVERVIEW</vt:lpstr>
      <vt:lpstr>ABSTRACT</vt:lpstr>
      <vt:lpstr>INTRODUCTION</vt:lpstr>
      <vt:lpstr>PowerPoint Presentation</vt:lpstr>
      <vt:lpstr>Software requirements</vt:lpstr>
      <vt:lpstr>Problem statement: Many organizations have their own system to record their income and expenses, which they feel is the main key point of their business progress. It is a good habit for a person to record daily expenses and earning but due to unawareness and lack of proper applications to suit their privacy, lacking decision making capacity people are using traditional note keeping methods to do so. Due to lack of a complete tracking system, there is a constant overload to rely on the daily entry of the expenditure and total estimation till the end of the month.   Solution:  Personal Budgeting App  </vt:lpstr>
      <vt:lpstr>EXISTING SYSTEM</vt:lpstr>
      <vt:lpstr>Proposed system</vt:lpstr>
      <vt:lpstr>IMPLEMENTATION OF THE APP</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Pratik Raj</dc:creator>
  <cp:lastModifiedBy>NANDINI GARG</cp:lastModifiedBy>
  <cp:revision>83</cp:revision>
  <dcterms:created xsi:type="dcterms:W3CDTF">2022-08-24T17:53:42Z</dcterms:created>
  <dcterms:modified xsi:type="dcterms:W3CDTF">2022-09-27T14:14:28Z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f6dbec8-95a8-4638-9f5f-bd076536645c_Enabled">
    <vt:lpwstr>true</vt:lpwstr>
  </property>
  <property fmtid="{D5CDD505-2E9C-101B-9397-08002B2CF9AE}" pid="3" name="MSIP_Label_ff6dbec8-95a8-4638-9f5f-bd076536645c_SetDate">
    <vt:lpwstr>2022-08-24T17:54:00Z</vt:lpwstr>
  </property>
  <property fmtid="{D5CDD505-2E9C-101B-9397-08002B2CF9AE}" pid="4" name="MSIP_Label_ff6dbec8-95a8-4638-9f5f-bd076536645c_Method">
    <vt:lpwstr>Standard</vt:lpwstr>
  </property>
  <property fmtid="{D5CDD505-2E9C-101B-9397-08002B2CF9AE}" pid="5" name="MSIP_Label_ff6dbec8-95a8-4638-9f5f-bd076536645c_Name">
    <vt:lpwstr>Restricted - Default</vt:lpwstr>
  </property>
  <property fmtid="{D5CDD505-2E9C-101B-9397-08002B2CF9AE}" pid="6" name="MSIP_Label_ff6dbec8-95a8-4638-9f5f-bd076536645c_SiteId">
    <vt:lpwstr>5dbf1add-202a-4b8d-815b-bf0fb024e033</vt:lpwstr>
  </property>
  <property fmtid="{D5CDD505-2E9C-101B-9397-08002B2CF9AE}" pid="7" name="MSIP_Label_ff6dbec8-95a8-4638-9f5f-bd076536645c_ActionId">
    <vt:lpwstr>6d49bc6c-82a4-4d13-a7d4-0ce787757f8c</vt:lpwstr>
  </property>
  <property fmtid="{D5CDD505-2E9C-101B-9397-08002B2CF9AE}" pid="8" name="MSIP_Label_ff6dbec8-95a8-4638-9f5f-bd076536645c_ContentBits">
    <vt:lpwstr>0</vt:lpwstr>
  </property>
</Properties>
</file>